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9" r:id="rId5"/>
    <p:sldId id="281" r:id="rId6"/>
    <p:sldId id="282" r:id="rId7"/>
    <p:sldId id="283" r:id="rId8"/>
    <p:sldId id="286" r:id="rId9"/>
    <p:sldId id="284" r:id="rId10"/>
    <p:sldId id="287" r:id="rId11"/>
    <p:sldId id="291" r:id="rId12"/>
    <p:sldId id="289" r:id="rId13"/>
  </p:sldIdLst>
  <p:sldSz cx="12192000" cy="6858000"/>
  <p:notesSz cx="9774238" cy="66484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35503" cy="333577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536475" y="2"/>
            <a:ext cx="4235503" cy="333577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fld id="{C7EB1B32-F1A5-431C-86CC-EDFDC66276C0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894013" y="831850"/>
            <a:ext cx="3986212" cy="22431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4" tIns="45167" rIns="90334" bIns="451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77424" y="3199567"/>
            <a:ext cx="7819390" cy="2617828"/>
          </a:xfrm>
          <a:prstGeom prst="rect">
            <a:avLst/>
          </a:prstGeom>
        </p:spPr>
        <p:txBody>
          <a:bodyPr vert="horz" lIns="90334" tIns="45167" rIns="90334" bIns="45167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314874"/>
            <a:ext cx="4235503" cy="33357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536475" y="6314874"/>
            <a:ext cx="4235503" cy="33357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B13874B1-2D57-46F3-B5EF-88BF0A69E9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13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00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15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64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12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11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8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4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11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60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80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0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0DBBC-AF0D-4C74-B690-C3873F392D2B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3FB67-2EF2-4B04-9CFF-2B875365C2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58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 descr="Ponte e prédios ao fundo&#10;&#10;O conteúdo gerado por IA pode estar incorreto.">
            <a:extLst>
              <a:ext uri="{FF2B5EF4-FFF2-40B4-BE49-F238E27FC236}">
                <a16:creationId xmlns:a16="http://schemas.microsoft.com/office/drawing/2014/main" id="{6B927083-27AC-40F7-6449-9412B06141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" y="5155396"/>
            <a:ext cx="2724294" cy="1626404"/>
          </a:xfrm>
          <a:prstGeom prst="rect">
            <a:avLst/>
          </a:prstGeom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66B0301B-6613-5DDA-5420-B6933794B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476" y="3429000"/>
            <a:ext cx="11750085" cy="70788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Estado da Bahia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Reestruturação da Dívida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PL nº 25.894/2025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66D0D18F-7A7F-853B-C9B2-13EA217A6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801D3566-22BE-8420-5C8C-6ACFE04F33A6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953C3DE-CE5D-A8F9-A483-9A8A9F903F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58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BF95E-C436-E0D7-23CB-96158A93F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C2337A66-E590-3BCD-55D1-DAED430AF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38922C78-2545-959E-F8A5-AE8503A8F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58" y="371475"/>
            <a:ext cx="11750085" cy="7078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 Estado da Bahia possui baixo nível de endividamento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AF8731C5-7237-AAA6-A334-A48CF0356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E6CDBB7-6379-6AFC-7179-E1DCD453F460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F868F02-4ED0-8BDA-F699-C3CA04384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pic>
        <p:nvPicPr>
          <p:cNvPr id="8" name="Imagem 1">
            <a:extLst>
              <a:ext uri="{FF2B5EF4-FFF2-40B4-BE49-F238E27FC236}">
                <a16:creationId xmlns:a16="http://schemas.microsoft.com/office/drawing/2014/main" id="{6D033D7E-7976-582B-B175-ECBEAE3612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58" y="1590814"/>
            <a:ext cx="11352212" cy="35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C1B35360-0A9D-38F0-4324-4BFA7E86B68F}"/>
              </a:ext>
            </a:extLst>
          </p:cNvPr>
          <p:cNvSpPr txBox="1"/>
          <p:nvPr/>
        </p:nvSpPr>
        <p:spPr>
          <a:xfrm>
            <a:off x="8417312" y="1994410"/>
            <a:ext cx="35537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Limites:</a:t>
            </a:r>
          </a:p>
          <a:p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- Res. Senado nº 40/2001: &lt; 2,00</a:t>
            </a:r>
          </a:p>
          <a:p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pt-BR" dirty="0" err="1">
                <a:solidFill>
                  <a:schemeClr val="accent5">
                    <a:lumMod val="50000"/>
                  </a:schemeClr>
                </a:solidFill>
              </a:rPr>
              <a:t>Capag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/STN: &lt; 0,60 - classificação 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95C6285-E48C-C4E1-78CD-8C2FF03926C5}"/>
              </a:ext>
            </a:extLst>
          </p:cNvPr>
          <p:cNvSpPr txBox="1"/>
          <p:nvPr/>
        </p:nvSpPr>
        <p:spPr>
          <a:xfrm>
            <a:off x="618830" y="1457325"/>
            <a:ext cx="11352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Relação DCL/RCL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40DDCCA-1616-0442-7660-03CE41A4D137}"/>
              </a:ext>
            </a:extLst>
          </p:cNvPr>
          <p:cNvSpPr txBox="1"/>
          <p:nvPr/>
        </p:nvSpPr>
        <p:spPr>
          <a:xfrm>
            <a:off x="29809" y="5557425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Audiência Pública LRF 1º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quadr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./2025</a:t>
            </a:r>
          </a:p>
        </p:txBody>
      </p:sp>
    </p:spTree>
    <p:extLst>
      <p:ext uri="{BB962C8B-B14F-4D97-AF65-F5344CB8AC3E}">
        <p14:creationId xmlns:p14="http://schemas.microsoft.com/office/powerpoint/2010/main" val="165212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C8314-7566-1CD8-8644-AA3273833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D179C6C6-A098-0C3D-810D-8F4B45C8B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4111C563-B4C0-16D4-DA6C-D92234D54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58" y="371475"/>
            <a:ext cx="11750085" cy="7078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Situação comparativa bem confortável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1D37A34E-EA4D-B29E-4081-14DA27C6D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CEF5A11-0C03-61B7-5ACA-FF49E4630DA9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16B8033-02EE-220E-A5E9-14E2D25A5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D4D77CA-AA19-2AF0-B9F6-471E1C9A37ED}"/>
              </a:ext>
            </a:extLst>
          </p:cNvPr>
          <p:cNvSpPr txBox="1"/>
          <p:nvPr/>
        </p:nvSpPr>
        <p:spPr>
          <a:xfrm>
            <a:off x="618830" y="1471190"/>
            <a:ext cx="11352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Comparativo com Estados selecionados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6B1A606-B4D8-7AE6-4A53-60019C962E1C}"/>
              </a:ext>
            </a:extLst>
          </p:cNvPr>
          <p:cNvSpPr txBox="1"/>
          <p:nvPr/>
        </p:nvSpPr>
        <p:spPr>
          <a:xfrm>
            <a:off x="93976" y="5741538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Audiência Pública LRF 1º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quadr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./2025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D191343-90FE-2439-EE2A-4B818AC10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1873608"/>
            <a:ext cx="7289800" cy="346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78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E85C3-EFEC-E644-7108-B6B8AFC62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75126C89-CAFC-3431-5380-64F52971C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5D3964C0-DC6E-3E86-0AEF-38266AEEB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58" y="409575"/>
            <a:ext cx="11750085" cy="7078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Perfil atual: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maior pressão ao fluxo de caixa curto prazo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2FFD4CEF-B922-1D46-D612-6516E6A23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36FF111-6E89-C6C0-E14F-734AEF271B34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EB24713-3B2A-6678-777E-F6D42325CD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26CEBB5-866C-0003-A725-D4BF8E4F2B3D}"/>
              </a:ext>
            </a:extLst>
          </p:cNvPr>
          <p:cNvSpPr txBox="1"/>
          <p:nvPr/>
        </p:nvSpPr>
        <p:spPr>
          <a:xfrm>
            <a:off x="618830" y="1471190"/>
            <a:ext cx="11352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Perfil de dispêndios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1D915DA-4BC1-A0A0-074B-5216C66CA09C}"/>
              </a:ext>
            </a:extLst>
          </p:cNvPr>
          <p:cNvSpPr txBox="1"/>
          <p:nvPr/>
        </p:nvSpPr>
        <p:spPr>
          <a:xfrm>
            <a:off x="93976" y="5741538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Relatório da Dívida Pública -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jun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/25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37A26CCC-EBB1-668A-F937-10F25E877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1411" y="2017232"/>
            <a:ext cx="7087589" cy="2786435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EC43F9C5-3863-5F75-530C-116C2AB7510D}"/>
              </a:ext>
            </a:extLst>
          </p:cNvPr>
          <p:cNvSpPr txBox="1"/>
          <p:nvPr/>
        </p:nvSpPr>
        <p:spPr>
          <a:xfrm>
            <a:off x="2551411" y="480366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2025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B92ACC1-7C34-0A31-9F5A-6D7B9AA52033}"/>
              </a:ext>
            </a:extLst>
          </p:cNvPr>
          <p:cNvSpPr txBox="1"/>
          <p:nvPr/>
        </p:nvSpPr>
        <p:spPr>
          <a:xfrm>
            <a:off x="3846811" y="480366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2030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8B25E58-DF8B-5248-1095-4DDD8F81902A}"/>
              </a:ext>
            </a:extLst>
          </p:cNvPr>
          <p:cNvSpPr txBox="1"/>
          <p:nvPr/>
        </p:nvSpPr>
        <p:spPr>
          <a:xfrm>
            <a:off x="5196300" y="480366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2035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A5A11B74-A56F-A6E1-2BE0-D4092724B1A6}"/>
              </a:ext>
            </a:extLst>
          </p:cNvPr>
          <p:cNvSpPr txBox="1"/>
          <p:nvPr/>
        </p:nvSpPr>
        <p:spPr>
          <a:xfrm>
            <a:off x="6552219" y="480235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2040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BB3902C-26B8-160B-8AEF-8DEC2CB80E73}"/>
              </a:ext>
            </a:extLst>
          </p:cNvPr>
          <p:cNvSpPr txBox="1"/>
          <p:nvPr/>
        </p:nvSpPr>
        <p:spPr>
          <a:xfrm>
            <a:off x="7894757" y="4802357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2045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C99DE79-3879-CD4F-4D12-5BBA6A646F4D}"/>
              </a:ext>
            </a:extLst>
          </p:cNvPr>
          <p:cNvSpPr txBox="1"/>
          <p:nvPr/>
        </p:nvSpPr>
        <p:spPr>
          <a:xfrm>
            <a:off x="9257627" y="480235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2050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29364CE-17AB-5CCA-D221-50B9A5930207}"/>
              </a:ext>
            </a:extLst>
          </p:cNvPr>
          <p:cNvSpPr txBox="1"/>
          <p:nvPr/>
        </p:nvSpPr>
        <p:spPr>
          <a:xfrm>
            <a:off x="1536511" y="2222271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7.000,00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DD17F046-25DD-96E5-57D6-00FC59D215F2}"/>
              </a:ext>
            </a:extLst>
          </p:cNvPr>
          <p:cNvSpPr txBox="1"/>
          <p:nvPr/>
        </p:nvSpPr>
        <p:spPr>
          <a:xfrm>
            <a:off x="1536511" y="2899338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5.000,00</a:t>
            </a: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DB220FC5-767F-72D2-D190-0790493141EF}"/>
              </a:ext>
            </a:extLst>
          </p:cNvPr>
          <p:cNvCxnSpPr>
            <a:cxnSpLocks/>
          </p:cNvCxnSpPr>
          <p:nvPr/>
        </p:nvCxnSpPr>
        <p:spPr>
          <a:xfrm>
            <a:off x="2619375" y="2360770"/>
            <a:ext cx="7019625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9AD1AE7E-D8D6-65A6-0C76-841D1ADF9B9D}"/>
              </a:ext>
            </a:extLst>
          </p:cNvPr>
          <p:cNvCxnSpPr>
            <a:cxnSpLocks/>
          </p:cNvCxnSpPr>
          <p:nvPr/>
        </p:nvCxnSpPr>
        <p:spPr>
          <a:xfrm>
            <a:off x="2619375" y="3037837"/>
            <a:ext cx="7019625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6FA49153-1CED-D9F7-29EC-A01E4EC3C3F7}"/>
              </a:ext>
            </a:extLst>
          </p:cNvPr>
          <p:cNvSpPr txBox="1"/>
          <p:nvPr/>
        </p:nvSpPr>
        <p:spPr>
          <a:xfrm>
            <a:off x="1536511" y="3576404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3.000,00</a:t>
            </a:r>
          </a:p>
        </p:txBody>
      </p: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E2889655-A7F1-49EF-1282-101C5F39C07B}"/>
              </a:ext>
            </a:extLst>
          </p:cNvPr>
          <p:cNvCxnSpPr>
            <a:cxnSpLocks/>
          </p:cNvCxnSpPr>
          <p:nvPr/>
        </p:nvCxnSpPr>
        <p:spPr>
          <a:xfrm>
            <a:off x="2619375" y="3714903"/>
            <a:ext cx="7028938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527516D-E2EE-C3CB-31BE-080A635E90B6}"/>
              </a:ext>
            </a:extLst>
          </p:cNvPr>
          <p:cNvSpPr txBox="1"/>
          <p:nvPr/>
        </p:nvSpPr>
        <p:spPr>
          <a:xfrm>
            <a:off x="1536511" y="4348387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R$ milhões</a:t>
            </a:r>
          </a:p>
        </p:txBody>
      </p:sp>
    </p:spTree>
    <p:extLst>
      <p:ext uri="{BB962C8B-B14F-4D97-AF65-F5344CB8AC3E}">
        <p14:creationId xmlns:p14="http://schemas.microsoft.com/office/powerpoint/2010/main" val="106650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05506-2AE0-2E2E-2FC3-D0136C919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1B5EA8F4-5E42-B4E6-FF9B-13FC64865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C96BE68C-EA4B-7BC7-9217-F82E2EB4B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58" y="409575"/>
            <a:ext cx="11750085" cy="7078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Perfil atual: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forte amortização no curto prazo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470B734C-A85A-2D89-0248-1D7CE03FA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4E1FFC2-2125-E602-A657-E69F37345279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06E1BF-B088-4672-D592-38CB542D8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880355DB-194B-1E39-E6E9-1753A19599EA}"/>
              </a:ext>
            </a:extLst>
          </p:cNvPr>
          <p:cNvSpPr txBox="1"/>
          <p:nvPr/>
        </p:nvSpPr>
        <p:spPr>
          <a:xfrm>
            <a:off x="618830" y="1471190"/>
            <a:ext cx="11352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Projeção da Dívida Consolidada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8945A9D-CF1F-FFEB-01BA-4CD31FD00D12}"/>
              </a:ext>
            </a:extLst>
          </p:cNvPr>
          <p:cNvSpPr txBox="1"/>
          <p:nvPr/>
        </p:nvSpPr>
        <p:spPr>
          <a:xfrm>
            <a:off x="1858251" y="5245158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Relatório da Dívida Pública -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jun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/25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F119A7A-FC43-8F15-1A1E-67B4C266B1F4}"/>
              </a:ext>
            </a:extLst>
          </p:cNvPr>
          <p:cNvSpPr txBox="1"/>
          <p:nvPr/>
        </p:nvSpPr>
        <p:spPr>
          <a:xfrm>
            <a:off x="2740319" y="480462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2025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B280BEF-4362-06E8-3842-51552B28260B}"/>
              </a:ext>
            </a:extLst>
          </p:cNvPr>
          <p:cNvSpPr txBox="1"/>
          <p:nvPr/>
        </p:nvSpPr>
        <p:spPr>
          <a:xfrm>
            <a:off x="4946872" y="482037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2030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DF171AFC-3483-D7FA-8318-146BB7476934}"/>
              </a:ext>
            </a:extLst>
          </p:cNvPr>
          <p:cNvSpPr txBox="1"/>
          <p:nvPr/>
        </p:nvSpPr>
        <p:spPr>
          <a:xfrm>
            <a:off x="7102249" y="482037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2035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AEC0A9C-DCBE-5CDB-9928-EA5433DD4EC5}"/>
              </a:ext>
            </a:extLst>
          </p:cNvPr>
          <p:cNvSpPr txBox="1"/>
          <p:nvPr/>
        </p:nvSpPr>
        <p:spPr>
          <a:xfrm>
            <a:off x="9257627" y="482037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2040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7D065F7-2053-3AE9-3219-D81199228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7340" y="2095500"/>
            <a:ext cx="7019142" cy="2724870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A10140D8-F2D1-13AD-0BD0-B2213DD5DFF3}"/>
              </a:ext>
            </a:extLst>
          </p:cNvPr>
          <p:cNvSpPr/>
          <p:nvPr/>
        </p:nvSpPr>
        <p:spPr>
          <a:xfrm>
            <a:off x="2737341" y="2171700"/>
            <a:ext cx="2634759" cy="2925669"/>
          </a:xfrm>
          <a:prstGeom prst="rect">
            <a:avLst/>
          </a:prstGeom>
          <a:noFill/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806A5A3-ED60-F79A-9DFC-082CC5293EDB}"/>
              </a:ext>
            </a:extLst>
          </p:cNvPr>
          <p:cNvSpPr txBox="1"/>
          <p:nvPr/>
        </p:nvSpPr>
        <p:spPr>
          <a:xfrm>
            <a:off x="5572125" y="2495550"/>
            <a:ext cx="3698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R$ 14,8 bilhões (40%) até 2030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sendo R$ 9,7 bilhões em precatórios.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F743899B-42C9-3E06-0B70-786C29DB586E}"/>
              </a:ext>
            </a:extLst>
          </p:cNvPr>
          <p:cNvCxnSpPr>
            <a:cxnSpLocks/>
          </p:cNvCxnSpPr>
          <p:nvPr/>
        </p:nvCxnSpPr>
        <p:spPr>
          <a:xfrm>
            <a:off x="2684925" y="2314575"/>
            <a:ext cx="7019625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483C8DE-86AB-DBAD-FBD9-00F95C65D3EE}"/>
              </a:ext>
            </a:extLst>
          </p:cNvPr>
          <p:cNvSpPr txBox="1"/>
          <p:nvPr/>
        </p:nvSpPr>
        <p:spPr>
          <a:xfrm>
            <a:off x="1536511" y="2145791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37.037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B8E2082E-BAA5-D189-B417-240511DDEFC7}"/>
              </a:ext>
            </a:extLst>
          </p:cNvPr>
          <p:cNvSpPr txBox="1"/>
          <p:nvPr/>
        </p:nvSpPr>
        <p:spPr>
          <a:xfrm>
            <a:off x="1536511" y="4586512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R$ milhões</a:t>
            </a:r>
          </a:p>
        </p:txBody>
      </p: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43C0991E-A6AB-1B1B-AD6A-EA9397452880}"/>
              </a:ext>
            </a:extLst>
          </p:cNvPr>
          <p:cNvCxnSpPr>
            <a:cxnSpLocks/>
          </p:cNvCxnSpPr>
          <p:nvPr/>
        </p:nvCxnSpPr>
        <p:spPr>
          <a:xfrm>
            <a:off x="2684925" y="3286125"/>
            <a:ext cx="7019625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D97FB9C-6EA3-BEDC-B1F3-4C33F9DE8ED8}"/>
              </a:ext>
            </a:extLst>
          </p:cNvPr>
          <p:cNvSpPr txBox="1"/>
          <p:nvPr/>
        </p:nvSpPr>
        <p:spPr>
          <a:xfrm>
            <a:off x="1536511" y="3117341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22.238</a:t>
            </a:r>
          </a:p>
        </p:txBody>
      </p: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D627D605-457B-E16B-C939-F5DFD2CF5CA2}"/>
              </a:ext>
            </a:extLst>
          </p:cNvPr>
          <p:cNvCxnSpPr>
            <a:cxnSpLocks/>
          </p:cNvCxnSpPr>
          <p:nvPr/>
        </p:nvCxnSpPr>
        <p:spPr>
          <a:xfrm>
            <a:off x="2684925" y="4295775"/>
            <a:ext cx="7019625" cy="0"/>
          </a:xfrm>
          <a:prstGeom prst="line">
            <a:avLst/>
          </a:prstGeom>
          <a:ln w="444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7D4D842F-606F-882A-0DB9-1C9653DCCA73}"/>
              </a:ext>
            </a:extLst>
          </p:cNvPr>
          <p:cNvSpPr txBox="1"/>
          <p:nvPr/>
        </p:nvSpPr>
        <p:spPr>
          <a:xfrm>
            <a:off x="1536511" y="4126991"/>
            <a:ext cx="1014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>
                <a:solidFill>
                  <a:schemeClr val="accent5">
                    <a:lumMod val="50000"/>
                  </a:schemeClr>
                </a:solidFill>
              </a:rPr>
              <a:t>6.836</a:t>
            </a:r>
          </a:p>
        </p:txBody>
      </p:sp>
    </p:spTree>
    <p:extLst>
      <p:ext uri="{BB962C8B-B14F-4D97-AF65-F5344CB8AC3E}">
        <p14:creationId xmlns:p14="http://schemas.microsoft.com/office/powerpoint/2010/main" val="119912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F6C9D-FD5E-B3AB-13C6-0DD61BB29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FC112086-A449-7348-1971-95D35A66D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37931FBA-20A4-34AC-EEEB-3D9F81B19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58" y="419100"/>
            <a:ext cx="11750085" cy="7078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Reestruturação: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alongamento do fluxo de dispêndios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4D09FC50-E871-6608-5695-10F2EABE9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872BCA95-6912-B366-DD72-D6D72316CCFE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61794BF-E11D-F72B-B19D-E7B24E38D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99571E69-7C99-B671-15E3-68A5429A8C7C}"/>
              </a:ext>
            </a:extLst>
          </p:cNvPr>
          <p:cNvSpPr txBox="1"/>
          <p:nvPr/>
        </p:nvSpPr>
        <p:spPr>
          <a:xfrm>
            <a:off x="2414073" y="4952151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Banco Mundial -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jan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/2025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B3C8914-4B31-2DFA-0A92-B8F32B20C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073" y="2040446"/>
            <a:ext cx="7363853" cy="276032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227B3AC-22ED-72D6-476C-8F005D04E9C2}"/>
              </a:ext>
            </a:extLst>
          </p:cNvPr>
          <p:cNvSpPr txBox="1"/>
          <p:nvPr/>
        </p:nvSpPr>
        <p:spPr>
          <a:xfrm>
            <a:off x="618830" y="1471190"/>
            <a:ext cx="11352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Espaço fiscal aberto (alívio no fluxo de caixa)</a:t>
            </a:r>
          </a:p>
        </p:txBody>
      </p:sp>
    </p:spTree>
    <p:extLst>
      <p:ext uri="{BB962C8B-B14F-4D97-AF65-F5344CB8AC3E}">
        <p14:creationId xmlns:p14="http://schemas.microsoft.com/office/powerpoint/2010/main" val="3280825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61FFD-D635-3304-8668-7C7E788E9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2FA45D6C-F999-7FB5-7285-67B164BDA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0272C733-1760-2F74-0198-888C41761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2170902-F9B1-AE53-EB22-0BB5DB04EAF8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D387526-E88D-C576-0E3F-B99942FCD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A6B3D5D9-DE1A-05E3-38F5-11493367CA72}"/>
              </a:ext>
            </a:extLst>
          </p:cNvPr>
          <p:cNvSpPr txBox="1"/>
          <p:nvPr/>
        </p:nvSpPr>
        <p:spPr>
          <a:xfrm>
            <a:off x="2556948" y="4204841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Banco Mundial -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jan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/2025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32F4595-5CA9-99D1-0AAF-B1D70074B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6948" y="1506967"/>
            <a:ext cx="6748264" cy="269094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AABB6BF-F8BC-2777-701A-0E17800F19DF}"/>
              </a:ext>
            </a:extLst>
          </p:cNvPr>
          <p:cNvSpPr txBox="1"/>
          <p:nvPr/>
        </p:nvSpPr>
        <p:spPr>
          <a:xfrm>
            <a:off x="220958" y="4686300"/>
            <a:ext cx="73279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Legendas:</a:t>
            </a:r>
          </a:p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(1): moeda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dólar americano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 e taxa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Sofr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-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Secured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Overnight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Financing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Rate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(2): não considerada, visto que não é permitida carência</a:t>
            </a:r>
          </a:p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(3): moeda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euro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 e taxa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Euribor - Euro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Interbank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Offered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Rate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(4): moeda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iene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 e taxa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Tona -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Tokyo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Overnight </a:t>
            </a:r>
            <a:r>
              <a:rPr lang="pt-BR" b="1" dirty="0" err="1">
                <a:solidFill>
                  <a:schemeClr val="accent5">
                    <a:lumMod val="75000"/>
                  </a:schemeClr>
                </a:solidFill>
              </a:rPr>
              <a:t>Average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</a:rPr>
              <a:t> Rate</a:t>
            </a:r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57802C7-ED1E-A3C4-95BF-FEF48F750377}"/>
              </a:ext>
            </a:extLst>
          </p:cNvPr>
          <p:cNvSpPr txBox="1"/>
          <p:nvPr/>
        </p:nvSpPr>
        <p:spPr>
          <a:xfrm>
            <a:off x="2114198" y="221670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(1)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2A98905-3724-B4E3-4224-1FD4244BCA46}"/>
              </a:ext>
            </a:extLst>
          </p:cNvPr>
          <p:cNvSpPr txBox="1"/>
          <p:nvPr/>
        </p:nvSpPr>
        <p:spPr>
          <a:xfrm>
            <a:off x="2114198" y="2667771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(2)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C753D9D-75D4-9995-35C8-BA04420DD1A8}"/>
              </a:ext>
            </a:extLst>
          </p:cNvPr>
          <p:cNvSpPr txBox="1"/>
          <p:nvPr/>
        </p:nvSpPr>
        <p:spPr>
          <a:xfrm>
            <a:off x="2114198" y="317157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(3)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A218B25-28CC-20B0-D980-B7D7C2752B05}"/>
              </a:ext>
            </a:extLst>
          </p:cNvPr>
          <p:cNvSpPr txBox="1"/>
          <p:nvPr/>
        </p:nvSpPr>
        <p:spPr>
          <a:xfrm>
            <a:off x="2114198" y="369244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(4)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6F43FFFE-FE47-F5BA-629B-C1E4D5B45637}"/>
              </a:ext>
            </a:extLst>
          </p:cNvPr>
          <p:cNvSpPr/>
          <p:nvPr/>
        </p:nvSpPr>
        <p:spPr>
          <a:xfrm>
            <a:off x="6362700" y="3580318"/>
            <a:ext cx="3009900" cy="617589"/>
          </a:xfrm>
          <a:prstGeom prst="roundRect">
            <a:avLst/>
          </a:prstGeom>
          <a:noFill/>
          <a:ln w="1016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ítulo 10">
            <a:extLst>
              <a:ext uri="{FF2B5EF4-FFF2-40B4-BE49-F238E27FC236}">
                <a16:creationId xmlns:a16="http://schemas.microsoft.com/office/drawing/2014/main" id="{37755254-330E-1137-F233-CF7B20254934}"/>
              </a:ext>
            </a:extLst>
          </p:cNvPr>
          <p:cNvSpPr txBox="1">
            <a:spLocks/>
          </p:cNvSpPr>
          <p:nvPr/>
        </p:nvSpPr>
        <p:spPr>
          <a:xfrm>
            <a:off x="220958" y="400050"/>
            <a:ext cx="11750085" cy="707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Reestruturação: vantajosa com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VPL (valor presente líquido) positivo</a:t>
            </a:r>
            <a:endParaRPr lang="pt-B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B4BFB13F-B674-2B92-D2D0-0EC32959BED2}"/>
              </a:ext>
            </a:extLst>
          </p:cNvPr>
          <p:cNvSpPr txBox="1"/>
          <p:nvPr/>
        </p:nvSpPr>
        <p:spPr>
          <a:xfrm>
            <a:off x="9635052" y="3473613"/>
            <a:ext cx="20751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accent5">
                    <a:lumMod val="75000"/>
                  </a:schemeClr>
                </a:solidFill>
              </a:rPr>
              <a:t>Melhor opção:</a:t>
            </a:r>
          </a:p>
          <a:p>
            <a:r>
              <a:rPr lang="pt-BR" sz="2400" dirty="0">
                <a:solidFill>
                  <a:schemeClr val="accent5">
                    <a:lumMod val="75000"/>
                  </a:schemeClr>
                </a:solidFill>
              </a:rPr>
              <a:t>Iene com Tona.</a:t>
            </a:r>
          </a:p>
        </p:txBody>
      </p:sp>
    </p:spTree>
    <p:extLst>
      <p:ext uri="{BB962C8B-B14F-4D97-AF65-F5344CB8AC3E}">
        <p14:creationId xmlns:p14="http://schemas.microsoft.com/office/powerpoint/2010/main" val="20374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9B031-CF9E-D765-0BAB-6BCCC97D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4C2D0C1A-4361-06E4-7F71-610A19F45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555F49B5-ADBF-629E-38D2-209EE7E3A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E90431B-74E2-2950-BBD9-0EC6AB445B5A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B94FAE7-565D-52E9-3071-13CED4652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5D4CA1BD-26E6-3733-28C8-630AC288AEB5}"/>
              </a:ext>
            </a:extLst>
          </p:cNvPr>
          <p:cNvSpPr txBox="1"/>
          <p:nvPr/>
        </p:nvSpPr>
        <p:spPr>
          <a:xfrm>
            <a:off x="2556948" y="4204841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Fonte: Banco Mundial - </a:t>
            </a:r>
            <a:r>
              <a:rPr lang="pt-BR" sz="1400" dirty="0" err="1">
                <a:solidFill>
                  <a:schemeClr val="accent5">
                    <a:lumMod val="50000"/>
                  </a:schemeClr>
                </a:solidFill>
              </a:rPr>
              <a:t>jan</a:t>
            </a:r>
            <a:r>
              <a:rPr lang="pt-BR" sz="1400" dirty="0">
                <a:solidFill>
                  <a:schemeClr val="accent5">
                    <a:lumMod val="50000"/>
                  </a:schemeClr>
                </a:solidFill>
              </a:rPr>
              <a:t>/2025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D6219E0-ED49-AEEF-EF2A-B2354CF2D1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6948" y="1506967"/>
            <a:ext cx="6748264" cy="269094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ECA0CAF2-75EF-A633-0536-30AF9833D922}"/>
              </a:ext>
            </a:extLst>
          </p:cNvPr>
          <p:cNvSpPr txBox="1"/>
          <p:nvPr/>
        </p:nvSpPr>
        <p:spPr>
          <a:xfrm>
            <a:off x="2114198" y="221670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(1)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D7BD50C-4D59-6A6A-7351-9B0020295E0C}"/>
              </a:ext>
            </a:extLst>
          </p:cNvPr>
          <p:cNvSpPr txBox="1"/>
          <p:nvPr/>
        </p:nvSpPr>
        <p:spPr>
          <a:xfrm>
            <a:off x="2114198" y="2667771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(2)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7398E13-69BC-89EA-FE6B-D6D26D263E3F}"/>
              </a:ext>
            </a:extLst>
          </p:cNvPr>
          <p:cNvSpPr txBox="1"/>
          <p:nvPr/>
        </p:nvSpPr>
        <p:spPr>
          <a:xfrm>
            <a:off x="2137496" y="316469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(3)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85765F6-9730-7022-F7FF-8A1141DF2165}"/>
              </a:ext>
            </a:extLst>
          </p:cNvPr>
          <p:cNvSpPr txBox="1"/>
          <p:nvPr/>
        </p:nvSpPr>
        <p:spPr>
          <a:xfrm>
            <a:off x="2137496" y="368643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5">
                    <a:lumMod val="75000"/>
                  </a:schemeClr>
                </a:solidFill>
              </a:rPr>
              <a:t>(4)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3BF1D9E1-5AC5-7F27-C768-92D7AF097A5A}"/>
              </a:ext>
            </a:extLst>
          </p:cNvPr>
          <p:cNvSpPr/>
          <p:nvPr/>
        </p:nvSpPr>
        <p:spPr>
          <a:xfrm>
            <a:off x="6362700" y="3580318"/>
            <a:ext cx="3009900" cy="617589"/>
          </a:xfrm>
          <a:prstGeom prst="roundRect">
            <a:avLst/>
          </a:prstGeom>
          <a:noFill/>
          <a:ln w="1016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ítulo 10">
            <a:extLst>
              <a:ext uri="{FF2B5EF4-FFF2-40B4-BE49-F238E27FC236}">
                <a16:creationId xmlns:a16="http://schemas.microsoft.com/office/drawing/2014/main" id="{A0EB3975-E283-95D9-5B93-81D5460A3540}"/>
              </a:ext>
            </a:extLst>
          </p:cNvPr>
          <p:cNvSpPr txBox="1">
            <a:spLocks/>
          </p:cNvSpPr>
          <p:nvPr/>
        </p:nvSpPr>
        <p:spPr>
          <a:xfrm>
            <a:off x="220958" y="400050"/>
            <a:ext cx="11750085" cy="707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Reestruturação: vantajosa com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VPL (valor presente líquido) positivo</a:t>
            </a:r>
            <a:endParaRPr lang="pt-B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F239639-AC3D-5437-9BAA-8FF35D6CBFEA}"/>
              </a:ext>
            </a:extLst>
          </p:cNvPr>
          <p:cNvSpPr/>
          <p:nvPr/>
        </p:nvSpPr>
        <p:spPr>
          <a:xfrm>
            <a:off x="2580246" y="4610100"/>
            <a:ext cx="6906654" cy="1384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/>
              <a:t>Essa economia proporcionada pela reestruturação da dívida será aplicada em ações de Governo, nos orçamentos públicos, ao longo dos exercícios seguintes.</a:t>
            </a:r>
          </a:p>
        </p:txBody>
      </p:sp>
    </p:spTree>
    <p:extLst>
      <p:ext uri="{BB962C8B-B14F-4D97-AF65-F5344CB8AC3E}">
        <p14:creationId xmlns:p14="http://schemas.microsoft.com/office/powerpoint/2010/main" val="86528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C20F9-805E-9692-AA23-5F971D2EB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 descr="Ponte e prédios ao fundo&#10;&#10;O conteúdo gerado por IA pode estar incorreto.">
            <a:extLst>
              <a:ext uri="{FF2B5EF4-FFF2-40B4-BE49-F238E27FC236}">
                <a16:creationId xmlns:a16="http://schemas.microsoft.com/office/drawing/2014/main" id="{D2654A2E-E0CE-9BD3-9743-E183EFCC7E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" y="5155396"/>
            <a:ext cx="2724294" cy="1626404"/>
          </a:xfrm>
          <a:prstGeom prst="rect">
            <a:avLst/>
          </a:prstGeom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8DFA1747-A201-8BCE-6063-CC05C5E59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767D2C77-6D65-B2B2-7E95-2C462A45A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476" y="3429000"/>
            <a:ext cx="11750085" cy="70788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Estado da Bahia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Reestruturação da Dívida</a:t>
            </a: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b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PL nº 25.894/2025</a:t>
            </a:r>
            <a:endParaRPr lang="pt-BR" sz="3200" b="1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71D6BB24-4EEA-AEB9-E6F8-B43264E99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" y="6788150"/>
            <a:ext cx="12193588" cy="6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B7D01A5-1C25-6963-D0C0-32D85D58E957}"/>
              </a:ext>
            </a:extLst>
          </p:cNvPr>
          <p:cNvSpPr txBox="1"/>
          <p:nvPr/>
        </p:nvSpPr>
        <p:spPr>
          <a:xfrm>
            <a:off x="10531225" y="5928883"/>
            <a:ext cx="1439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Sefaz/SAF</a:t>
            </a:r>
          </a:p>
          <a:p>
            <a:pPr algn="r"/>
            <a:r>
              <a:rPr lang="pt-BR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ago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/2025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3764113-55D8-6F5E-CDB0-A5A68A7AF4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" y="6282826"/>
            <a:ext cx="1828442" cy="49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0987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2602e7e-eed3-4143-bbae-cba2876fe72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13690D08D51554BB41E951474A211CA" ma:contentTypeVersion="15" ma:contentTypeDescription="Crie um novo documento." ma:contentTypeScope="" ma:versionID="ba56abb2534fc4a9239797bd79aa3cb2">
  <xsd:schema xmlns:xsd="http://www.w3.org/2001/XMLSchema" xmlns:xs="http://www.w3.org/2001/XMLSchema" xmlns:p="http://schemas.microsoft.com/office/2006/metadata/properties" xmlns:ns3="52602e7e-eed3-4143-bbae-cba2876fe723" xmlns:ns4="1ea7d38a-e7f3-4b6c-b071-4199f0ad271b" targetNamespace="http://schemas.microsoft.com/office/2006/metadata/properties" ma:root="true" ma:fieldsID="bf3c4305d13c918b329c7055036a7fff" ns3:_="" ns4:_="">
    <xsd:import namespace="52602e7e-eed3-4143-bbae-cba2876fe723"/>
    <xsd:import namespace="1ea7d38a-e7f3-4b6c-b071-4199f0ad27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02e7e-eed3-4143-bbae-cba2876fe7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a7d38a-e7f3-4b6c-b071-4199f0ad27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FC1D66-04AA-40D2-9E24-B958539577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6925C2-92DD-405D-A839-3F6827E89739}">
  <ds:schemaRefs>
    <ds:schemaRef ds:uri="1ea7d38a-e7f3-4b6c-b071-4199f0ad271b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52602e7e-eed3-4143-bbae-cba2876fe723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1E13836-79F5-4BE2-9BE4-8BD96162A3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602e7e-eed3-4143-bbae-cba2876fe723"/>
    <ds:schemaRef ds:uri="1ea7d38a-e7f3-4b6c-b071-4199f0ad27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406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Estado da Bahia  Reestruturação da Dívida  PL nº 25.894/2025</vt:lpstr>
      <vt:lpstr>O Estado da Bahia possui baixo nível de endividamento</vt:lpstr>
      <vt:lpstr>Situação comparativa bem confortável</vt:lpstr>
      <vt:lpstr>Perfil atual: maior pressão ao fluxo de caixa curto prazo</vt:lpstr>
      <vt:lpstr>Perfil atual: forte amortização no curto prazo</vt:lpstr>
      <vt:lpstr>Reestruturação: alongamento do fluxo de dispêndios</vt:lpstr>
      <vt:lpstr>Apresentação do PowerPoint</vt:lpstr>
      <vt:lpstr>Apresentação do PowerPoint</vt:lpstr>
      <vt:lpstr>Estado da Bahia  Reestruturação da Dívida  PL nº 25.894/2025</vt:lpstr>
    </vt:vector>
  </TitlesOfParts>
  <Company>Secretaria Da Fazenda Do Estado da Bahia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PROJEÇÕES TETO DE GASTOS - PROPAG</dc:title>
  <dc:creator>Daniel Lanza Escolastico</dc:creator>
  <cp:lastModifiedBy>Murilo Carneiro da Costa</cp:lastModifiedBy>
  <cp:revision>56</cp:revision>
  <cp:lastPrinted>2025-08-18T18:54:47Z</cp:lastPrinted>
  <dcterms:created xsi:type="dcterms:W3CDTF">2025-07-01T12:44:51Z</dcterms:created>
  <dcterms:modified xsi:type="dcterms:W3CDTF">2025-08-18T20:00:03Z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0x010100013690D08D51554BB41E951474A211CA</vt:lpwstr>
  </property>
</Properties>
</file>